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3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58" r:id="rId7"/>
    <p:sldId id="262" r:id="rId8"/>
    <p:sldId id="265" r:id="rId9"/>
    <p:sldId id="263" r:id="rId10"/>
    <p:sldId id="270" r:id="rId11"/>
    <p:sldId id="259" r:id="rId12"/>
    <p:sldId id="266" r:id="rId13"/>
    <p:sldId id="273" r:id="rId14"/>
    <p:sldId id="274" r:id="rId15"/>
    <p:sldId id="275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9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7959A6-AB68-45D9-B9CC-A08A3E60116D}" v="80" dt="2023-07-14T09:34:50.090"/>
    <p1510:client id="{3046402C-6824-4C05-A933-C6560F07DB93}" v="437" dt="2023-07-13T12:44:50.209"/>
    <p1510:client id="{3985E221-8E73-4C0B-AD3C-70210C2C6847}" v="280" dt="2023-07-13T13:20:32.523"/>
    <p1510:client id="{4018E073-9A9F-40F2-A168-7D2B57A9C326}" v="478" dt="2023-07-14T12:26:09.151"/>
    <p1510:client id="{7D60462C-C6A5-4795-9B7D-50D15AE98032}" v="1" dt="2023-07-13T15:07:19.841"/>
    <p1510:client id="{E68EF81A-748E-4389-A32B-1F732A277475}" v="2802" dt="2023-07-13T17:29:02.4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704" autoAdjust="0"/>
  </p:normalViewPr>
  <p:slideViewPr>
    <p:cSldViewPr snapToGrid="0">
      <p:cViewPr>
        <p:scale>
          <a:sx n="100" d="100"/>
          <a:sy n="100" d="100"/>
        </p:scale>
        <p:origin x="-77" y="-5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7/14/2023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7/14/2023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17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641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6055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65324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39469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3874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252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977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663456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607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1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185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702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625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996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380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589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7/14/2023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627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orgiana27in/MyFramework.git" TargetMode="Externa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inkedin.com/in/georgiana-niculae-247857262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99C81B-D65C-7658-970D-32DBE3B593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8695" r="-2" b="117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tx1"/>
                </a:solidFill>
              </a:rPr>
              <a:t>My automation</a:t>
            </a:r>
            <a:br>
              <a:rPr lang="en-US" b="1">
                <a:solidFill>
                  <a:schemeClr val="tx1"/>
                </a:solidFill>
              </a:rPr>
            </a:br>
            <a:r>
              <a:rPr lang="en-US" b="1">
                <a:solidFill>
                  <a:schemeClr val="tx1"/>
                </a:solidFill>
              </a:rPr>
              <a:t> framework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i="1">
                <a:solidFill>
                  <a:schemeClr val="tx1"/>
                </a:solidFill>
                <a:latin typeface="Calibri Light"/>
                <a:cs typeface="Calibri Light"/>
              </a:rPr>
              <a:t>Niculae Georgiana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64">
            <a:extLst>
              <a:ext uri="{FF2B5EF4-FFF2-40B4-BE49-F238E27FC236}">
                <a16:creationId xmlns:a16="http://schemas.microsoft.com/office/drawing/2014/main" id="{168D8C5A-D6A8-4B82-A915-65B3BE9D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66">
            <a:extLst>
              <a:ext uri="{FF2B5EF4-FFF2-40B4-BE49-F238E27FC236}">
                <a16:creationId xmlns:a16="http://schemas.microsoft.com/office/drawing/2014/main" id="{1A4306A5-A549-4C0D-A7D2-34D4D4A99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81" name="Rectangle 68">
            <a:extLst>
              <a:ext uri="{FF2B5EF4-FFF2-40B4-BE49-F238E27FC236}">
                <a16:creationId xmlns:a16="http://schemas.microsoft.com/office/drawing/2014/main" id="{A7335839-C047-457D-8E0C-E4268E6E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5B0C67D-B284-663B-5194-0068E376F8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37" r="8833" b="14463"/>
          <a:stretch/>
        </p:blipFill>
        <p:spPr>
          <a:xfrm>
            <a:off x="20" y="-920151"/>
            <a:ext cx="12194836" cy="10453992"/>
          </a:xfrm>
          <a:prstGeom prst="rect">
            <a:avLst/>
          </a:prstGeom>
        </p:spPr>
      </p:pic>
      <p:sp>
        <p:nvSpPr>
          <p:cNvPr id="82" name="Rectangle 70">
            <a:extLst>
              <a:ext uri="{FF2B5EF4-FFF2-40B4-BE49-F238E27FC236}">
                <a16:creationId xmlns:a16="http://schemas.microsoft.com/office/drawing/2014/main" id="{EB1DDCC3-00A5-4610-994F-904F20C8E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8FC28-E0BD-4387-B8BE-9965D1A5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57" y="1653703"/>
            <a:ext cx="3361953" cy="247048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492"/>
              </a:spcAft>
            </a:pPr>
            <a:r>
              <a:rPr lang="en-US" sz="1800" cap="all">
                <a:solidFill>
                  <a:schemeClr val="tx1"/>
                </a:solidFill>
              </a:rPr>
              <a:t>MY FRAMEWORK</a:t>
            </a:r>
            <a:endParaRPr lang="en-US" sz="1800">
              <a:solidFill>
                <a:schemeClr val="tx1"/>
              </a:solidFill>
            </a:endParaRPr>
          </a:p>
          <a:p>
            <a:pPr marL="285750" indent="-149860">
              <a:spcAft>
                <a:spcPts val="492"/>
              </a:spcAft>
            </a:pPr>
            <a:r>
              <a:rPr lang="en-US" sz="1800" b="1" cap="all">
                <a:solidFill>
                  <a:schemeClr val="tx1"/>
                </a:solidFill>
              </a:rPr>
              <a:t>T_CASE_4</a:t>
            </a:r>
            <a:r>
              <a:rPr lang="en-US" sz="1800" cap="all">
                <a:solidFill>
                  <a:schemeClr val="tx1"/>
                </a:solidFill>
              </a:rPr>
              <a:t> </a:t>
            </a:r>
            <a:br>
              <a:rPr lang="en-US" sz="1800" cap="all">
                <a:solidFill>
                  <a:schemeClr val="tx1"/>
                </a:solidFill>
              </a:rPr>
            </a:br>
            <a:r>
              <a:rPr lang="en-US" sz="1800" b="1" cap="all">
                <a:solidFill>
                  <a:schemeClr val="tx1"/>
                </a:solidFill>
              </a:rPr>
              <a:t>Case 4  : Utilizatorul verifica daca poate adauga PRODUSE  IN WISHLIST PENTRU A LE ADAUGA MAI TARZIU IN COS.</a:t>
            </a:r>
            <a:endParaRPr lang="en-US" sz="1800" cap="all">
              <a:solidFill>
                <a:schemeClr val="tx1"/>
              </a:solidFill>
            </a:endParaRPr>
          </a:p>
          <a:p>
            <a:pPr>
              <a:spcAft>
                <a:spcPts val="492"/>
              </a:spcAft>
            </a:pPr>
            <a:endParaRPr lang="en-US" sz="1800" cap="all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8313-9270-4128-8674-3A3E42B8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A49DFD55-3C28-40EF-9E31-A92D2E4017FF}" type="slidenum">
              <a:rPr lang="en-US">
                <a:solidFill>
                  <a:srgbClr val="FFFFFF"/>
                </a:solidFill>
              </a:rPr>
              <a:pPr defTabSz="457200"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1099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168D8C5A-D6A8-4B82-A915-65B3BE9D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1A4306A5-A549-4C0D-A7D2-34D4D4A99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488E6146-1C0A-4739-84A4-CE454A7B2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8295691-41BB-4A2A-1F33-8CC47FCB17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92" t="11327" r="-107" b="6178"/>
          <a:stretch/>
        </p:blipFill>
        <p:spPr>
          <a:xfrm>
            <a:off x="3260" y="-977650"/>
            <a:ext cx="12201835" cy="103746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3" name="Rectangle 92">
            <a:extLst>
              <a:ext uri="{FF2B5EF4-FFF2-40B4-BE49-F238E27FC236}">
                <a16:creationId xmlns:a16="http://schemas.microsoft.com/office/drawing/2014/main" id="{56DB519C-E7E6-4ED7-8440-9702C7004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8129873" cy="1852186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8FC28-E0BD-4387-B8BE-9965D1A5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716" y="4446888"/>
            <a:ext cx="7635431" cy="1655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492"/>
              </a:spcAft>
            </a:pPr>
            <a:r>
              <a:rPr lang="en-US" sz="2000" cap="all" dirty="0">
                <a:solidFill>
                  <a:srgbClr val="FFFFFF"/>
                </a:solidFill>
                <a:latin typeface="Tenorite"/>
              </a:rPr>
              <a:t>MY FRAMEWORK</a:t>
            </a:r>
            <a:endParaRPr lang="en-US" sz="2000">
              <a:solidFill>
                <a:srgbClr val="FFFFFF"/>
              </a:solidFill>
              <a:latin typeface="Tenorite"/>
            </a:endParaRPr>
          </a:p>
          <a:p>
            <a:pPr marL="285750" indent="-149860">
              <a:spcAft>
                <a:spcPts val="492"/>
              </a:spcAft>
            </a:pPr>
            <a:r>
              <a:rPr lang="en-US" sz="2000" b="1" cap="all" dirty="0">
                <a:solidFill>
                  <a:srgbClr val="FFFFFF"/>
                </a:solidFill>
                <a:latin typeface="Tenorite"/>
              </a:rPr>
              <a:t>T_CASE_5</a:t>
            </a:r>
            <a:br>
              <a:rPr lang="en-US" sz="2000" cap="all" dirty="0">
                <a:latin typeface="Tenorite"/>
              </a:rPr>
            </a:br>
            <a:r>
              <a:rPr lang="en-US" sz="2000" b="1" cap="all" dirty="0">
                <a:solidFill>
                  <a:srgbClr val="FFFFFF"/>
                </a:solidFill>
                <a:latin typeface="Tenorite"/>
              </a:rPr>
              <a:t>Case 5  : </a:t>
            </a:r>
            <a:r>
              <a:rPr lang="en-US" sz="2000" b="1" cap="all" err="1">
                <a:solidFill>
                  <a:srgbClr val="FFFFFF"/>
                </a:solidFill>
                <a:latin typeface="Tenorite"/>
              </a:rPr>
              <a:t>Utilizatorul</a:t>
            </a:r>
            <a:r>
              <a:rPr lang="en-US" sz="2000" b="1" cap="all" dirty="0">
                <a:solidFill>
                  <a:srgbClr val="FFFFFF"/>
                </a:solidFill>
                <a:latin typeface="Tenorite"/>
              </a:rPr>
              <a:t> </a:t>
            </a:r>
            <a:r>
              <a:rPr lang="en-US" sz="2000" b="1" cap="all" err="1">
                <a:solidFill>
                  <a:srgbClr val="FFFFFF"/>
                </a:solidFill>
                <a:latin typeface="Tenorite"/>
              </a:rPr>
              <a:t>verifica</a:t>
            </a:r>
            <a:r>
              <a:rPr lang="en-US" sz="2000" b="1" cap="all" dirty="0">
                <a:solidFill>
                  <a:srgbClr val="FFFFFF"/>
                </a:solidFill>
                <a:latin typeface="Tenorite"/>
              </a:rPr>
              <a:t> </a:t>
            </a:r>
            <a:r>
              <a:rPr lang="en-US" sz="2000" b="1" cap="all" err="1">
                <a:solidFill>
                  <a:srgbClr val="FFFFFF"/>
                </a:solidFill>
                <a:latin typeface="Tenorite"/>
              </a:rPr>
              <a:t>daca</a:t>
            </a:r>
            <a:r>
              <a:rPr lang="en-US" sz="2000" b="1" cap="all" dirty="0">
                <a:solidFill>
                  <a:srgbClr val="FFFFFF"/>
                </a:solidFill>
                <a:latin typeface="Tenorite"/>
              </a:rPr>
              <a:t> OPTIUNEA DE FILTRARE A REZULTATELOR CAUTARII FUNCTIONEAZA CORESPUNZATOR..</a:t>
            </a:r>
            <a:endParaRPr lang="en-US" sz="2000" cap="all" dirty="0">
              <a:solidFill>
                <a:srgbClr val="FFFFFF"/>
              </a:solidFill>
              <a:latin typeface="Tenorite"/>
            </a:endParaRPr>
          </a:p>
          <a:p>
            <a:pPr>
              <a:spcAft>
                <a:spcPts val="492"/>
              </a:spcAft>
            </a:pPr>
            <a:endParaRPr lang="en-US" sz="2000" cap="all" dirty="0">
              <a:solidFill>
                <a:srgbClr val="FFFFFF"/>
              </a:solidFill>
              <a:latin typeface="Tenorite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8313-9270-4128-8674-3A3E42B8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27411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A49DFD55-3C28-40EF-9E31-A92D2E4017FF}" type="slidenum">
              <a:rPr lang="en-US">
                <a:solidFill>
                  <a:srgbClr val="FFFFFF"/>
                </a:solidFill>
              </a:rPr>
              <a:pPr defTabSz="457200">
                <a:spcAft>
                  <a:spcPts val="600"/>
                </a:spcAft>
              </a:pPr>
              <a:t>11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043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0CCABDB-DDA4-D9AD-D35E-24A715CBCD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79" r="-145" b="-1597"/>
          <a:stretch/>
        </p:blipFill>
        <p:spPr>
          <a:xfrm>
            <a:off x="20" y="-402556"/>
            <a:ext cx="12209621" cy="1058808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488501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00FB4B3A-8256-4E39-8994-77FD8A91D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BF008B-88F3-472A-BA96-CD0281B6C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ADC4F84-175A-4AB1-916C-1E5796E1E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7">
            <a:extLst>
              <a:ext uri="{FF2B5EF4-FFF2-40B4-BE49-F238E27FC236}">
                <a16:creationId xmlns:a16="http://schemas.microsoft.com/office/drawing/2014/main" id="{A492C69F-0FDE-CA4F-BB44-D01840B3F2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9666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918" y="1123837"/>
            <a:ext cx="3051113" cy="46011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spc="-6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268" y="864108"/>
            <a:ext cx="7315200" cy="51206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182880">
              <a:buClr>
                <a:srgbClr val="C9A367"/>
              </a:buClr>
              <a:buFont typeface="Wingdings 2" pitchFamily="18" charset="2"/>
              <a:buChar char="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NICULAE GEORGIANA</a:t>
            </a:r>
          </a:p>
          <a:p>
            <a:pPr indent="-182880">
              <a:buClr>
                <a:srgbClr val="C9A367"/>
              </a:buClr>
              <a:buFont typeface="Wingdings 2" pitchFamily="18" charset="2"/>
              <a:buChar char="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Georgianaiord20@gmail.com</a:t>
            </a:r>
          </a:p>
          <a:p>
            <a:pPr indent="-182880">
              <a:buClr>
                <a:srgbClr val="C9A367"/>
              </a:buClr>
              <a:buFont typeface="Wingdings 2" pitchFamily="18" charset="2"/>
              <a:buChar char="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https://github.com/georgiana27in/MyFramework.git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indent="-182880">
              <a:buClr>
                <a:srgbClr val="C9A367"/>
              </a:buClr>
              <a:buFont typeface="Wingdings 2" pitchFamily="18" charset="2"/>
              <a:buChar char="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https://www.linkedin.com/in/georgiana-niculae-247857262/</a:t>
            </a: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indent="-182880">
              <a:buClr>
                <a:srgbClr val="C9A367"/>
              </a:buClr>
              <a:buFont typeface="Wingdings 2" pitchFamily="18" charset="2"/>
              <a:buChar char=""/>
            </a:pP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0FA1B-5022-47AB-A0AE-8F5C57979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8853" y="5723747"/>
            <a:ext cx="8441932" cy="9977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sz="1400" dirty="0">
                <a:solidFill>
                  <a:schemeClr val="tx1"/>
                </a:solidFill>
              </a:rPr>
              <a:t>MY AUTOMATION FRAMEWORK</a:t>
            </a:r>
            <a:endParaRPr lang="en-US" sz="1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A49DFD55-3C28-40EF-9E31-A92D2E4017FF}" type="slidenum">
              <a:rPr lang="en-US">
                <a:solidFill>
                  <a:schemeClr val="tx1"/>
                </a:solidFill>
              </a:rPr>
              <a:pPr defTabSz="457200">
                <a:spcAft>
                  <a:spcPts val="600"/>
                </a:spcAft>
              </a:pPr>
              <a:t>13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FREE IMAGE: Internet Technology Concept | Libreshot Public Domain Photos">
            <a:extLst>
              <a:ext uri="{FF2B5EF4-FFF2-40B4-BE49-F238E27FC236}">
                <a16:creationId xmlns:a16="http://schemas.microsoft.com/office/drawing/2014/main" id="{035C814D-469D-7CB7-3DF8-E914867D27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66" r="9091" b="1340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Rectangle 25">
            <a:extLst>
              <a:ext uri="{FF2B5EF4-FFF2-40B4-BE49-F238E27FC236}">
                <a16:creationId xmlns:a16="http://schemas.microsoft.com/office/drawing/2014/main" id="{8DFFECBC-3365-4A8E-B5C9-F04909FEC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3"/>
            <a:ext cx="4642228" cy="533095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CUPRINS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016116" cy="32745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DC92EC"/>
              </a:buClr>
            </a:pPr>
            <a:r>
              <a:rPr lang="en-US">
                <a:solidFill>
                  <a:schemeClr val="tx1"/>
                </a:solidFill>
              </a:rPr>
              <a:t>INTRODUCERE</a:t>
            </a:r>
          </a:p>
          <a:p>
            <a:pPr>
              <a:buClr>
                <a:srgbClr val="DC92EC"/>
              </a:buClr>
            </a:pPr>
            <a:r>
              <a:rPr lang="en-US">
                <a:solidFill>
                  <a:schemeClr val="tx1"/>
                </a:solidFill>
              </a:rPr>
              <a:t>CE CONTINE</a:t>
            </a:r>
          </a:p>
          <a:p>
            <a:pPr>
              <a:buClr>
                <a:srgbClr val="DC92EC"/>
              </a:buClr>
            </a:pPr>
            <a:r>
              <a:rPr lang="en-US">
                <a:solidFill>
                  <a:schemeClr val="tx1"/>
                </a:solidFill>
              </a:rPr>
              <a:t>TEST CASE-URI</a:t>
            </a:r>
          </a:p>
          <a:p>
            <a:pPr>
              <a:buClr>
                <a:srgbClr val="DC92EC"/>
              </a:buClr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9268" y="6356350"/>
            <a:ext cx="591151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MY AUTOMATION FRAMEWORK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91F00-87A7-45A6-8029-B097FA72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8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Rectangle 40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9" name="Rectangle 42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6" descr="Production Technology Free Stock Photo - Public Domain Pictures">
            <a:extLst>
              <a:ext uri="{FF2B5EF4-FFF2-40B4-BE49-F238E27FC236}">
                <a16:creationId xmlns:a16="http://schemas.microsoft.com/office/drawing/2014/main" id="{94417F76-7088-C807-A34E-E6E9046E48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5858"/>
          <a:stretch/>
        </p:blipFill>
        <p:spPr>
          <a:xfrm>
            <a:off x="-100622" y="57520"/>
            <a:ext cx="12378885" cy="69442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19" y="263277"/>
            <a:ext cx="7300823" cy="78235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>
                <a:solidFill>
                  <a:schemeClr val="tx1"/>
                </a:solidFill>
              </a:rPr>
              <a:t>INTRODUCERE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8732" y="759604"/>
            <a:ext cx="7315200" cy="423556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Corbel"/>
              </a:rPr>
              <a:t>' MY FRAMEWORK '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este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un automation framework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creeat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pentru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a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testa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magazinul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online"https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://www.nichiduta.ro".</a:t>
            </a:r>
          </a:p>
          <a:p>
            <a:r>
              <a:rPr lang="en-US" sz="2800" b="1" err="1">
                <a:solidFill>
                  <a:schemeClr val="tx1"/>
                </a:solidFill>
                <a:latin typeface="Corbel"/>
              </a:rPr>
              <a:t>Acesta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simuleaza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actiunile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pe care le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poate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face un client final ,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pentru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a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testa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daca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site-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ul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functioneaza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corect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,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daca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toate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butoanele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sunt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functionale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iar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clientul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final se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poate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loga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corespunzator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 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si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poate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cumpara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</a:t>
            </a:r>
            <a:r>
              <a:rPr lang="en-US" sz="2800" b="1" err="1">
                <a:solidFill>
                  <a:schemeClr val="tx1"/>
                </a:solidFill>
                <a:latin typeface="Corbel"/>
              </a:rPr>
              <a:t>produsele</a:t>
            </a:r>
            <a:r>
              <a:rPr lang="en-US" sz="2800" b="1" dirty="0">
                <a:solidFill>
                  <a:schemeClr val="tx1"/>
                </a:solidFill>
                <a:latin typeface="Corbel"/>
              </a:rPr>
              <a:t> de pe site.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9268" y="6356350"/>
            <a:ext cx="59115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MY AUTOMATION FRAMEWORK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A49DFD55-3C28-40EF-9E31-A92D2E4017FF}" type="slidenum">
              <a:rPr lang="en-US">
                <a:solidFill>
                  <a:schemeClr val="tx1"/>
                </a:solidFill>
              </a:rPr>
              <a:pPr defTabSz="457200">
                <a:spcAft>
                  <a:spcPts val="600"/>
                </a:spcAft>
              </a:pPr>
              <a:t>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8">
            <a:extLst>
              <a:ext uri="{FF2B5EF4-FFF2-40B4-BE49-F238E27FC236}">
                <a16:creationId xmlns:a16="http://schemas.microsoft.com/office/drawing/2014/main" id="{00FB4B3A-8256-4E39-8994-77FD8A91D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9EBF008B-88F3-472A-BA96-CD0281B6C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cloud, computing, -, cloud infrastructure, abstract, background, dark ...">
            <a:extLst>
              <a:ext uri="{FF2B5EF4-FFF2-40B4-BE49-F238E27FC236}">
                <a16:creationId xmlns:a16="http://schemas.microsoft.com/office/drawing/2014/main" id="{48377BB5-6488-EEC7-6F18-D289A49D31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77" r="3953" b="909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Rectangle 12">
            <a:extLst>
              <a:ext uri="{FF2B5EF4-FFF2-40B4-BE49-F238E27FC236}">
                <a16:creationId xmlns:a16="http://schemas.microsoft.com/office/drawing/2014/main" id="{8DFFECBC-3365-4A8E-B5C9-F04909FEC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3"/>
            <a:ext cx="4642228" cy="533095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spc="-60">
                <a:solidFill>
                  <a:schemeClr val="tx1"/>
                </a:solidFill>
              </a:rPr>
              <a:t>TEST CASE-URI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249" y="2510395"/>
            <a:ext cx="4016116" cy="32745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182880">
              <a:buClr>
                <a:srgbClr val="06DFFC"/>
              </a:buClr>
              <a:buFont typeface="Wingdings 2" pitchFamily="18" charset="2"/>
              <a:buChar char=""/>
            </a:pPr>
            <a:r>
              <a:rPr lang="en-US">
                <a:solidFill>
                  <a:schemeClr val="tx1"/>
                </a:solidFill>
              </a:rPr>
              <a:t>T_Case_1</a:t>
            </a:r>
          </a:p>
          <a:p>
            <a:pPr indent="-182880">
              <a:buClr>
                <a:srgbClr val="06DFFC"/>
              </a:buClr>
              <a:buFont typeface="Wingdings 2" pitchFamily="18" charset="2"/>
              <a:buChar char=""/>
            </a:pPr>
            <a:r>
              <a:rPr lang="en-US">
                <a:solidFill>
                  <a:schemeClr val="tx1"/>
                </a:solidFill>
              </a:rPr>
              <a:t>T_Case_2</a:t>
            </a:r>
          </a:p>
          <a:p>
            <a:pPr indent="-182880">
              <a:buClr>
                <a:srgbClr val="06DFFC"/>
              </a:buClr>
              <a:buFont typeface="Wingdings 2" pitchFamily="18" charset="2"/>
              <a:buChar char=""/>
            </a:pPr>
            <a:r>
              <a:rPr lang="en-US">
                <a:solidFill>
                  <a:schemeClr val="tx1"/>
                </a:solidFill>
              </a:rPr>
              <a:t>T_Case_3</a:t>
            </a:r>
          </a:p>
          <a:p>
            <a:pPr indent="-182880">
              <a:buClr>
                <a:srgbClr val="06DFFC"/>
              </a:buClr>
              <a:buFont typeface="Wingdings 2" pitchFamily="18" charset="2"/>
              <a:buChar char=""/>
            </a:pPr>
            <a:r>
              <a:rPr lang="en-US">
                <a:solidFill>
                  <a:schemeClr val="tx1"/>
                </a:solidFill>
              </a:rPr>
              <a:t>T_Case_4</a:t>
            </a:r>
          </a:p>
          <a:p>
            <a:pPr indent="-182880">
              <a:buClr>
                <a:srgbClr val="06DFFC"/>
              </a:buClr>
              <a:buFont typeface="Wingdings 2" pitchFamily="18" charset="2"/>
              <a:buChar char=""/>
            </a:pPr>
            <a:r>
              <a:rPr lang="en-US">
                <a:solidFill>
                  <a:schemeClr val="tx1"/>
                </a:solidFill>
              </a:rPr>
              <a:t>T_Case_5</a:t>
            </a:r>
          </a:p>
          <a:p>
            <a:pPr indent="-182880">
              <a:buClr>
                <a:srgbClr val="06DFFC"/>
              </a:buClr>
              <a:buFont typeface="Wingdings 2" pitchFamily="18" charset="2"/>
              <a:buChar char=""/>
            </a:pPr>
            <a:endParaRPr lang="en-US">
              <a:solidFill>
                <a:schemeClr val="tx1"/>
              </a:solidFill>
            </a:endParaRPr>
          </a:p>
          <a:p>
            <a:pPr indent="-182880">
              <a:buClr>
                <a:srgbClr val="06DFFC"/>
              </a:buClr>
              <a:buFont typeface="Wingdings 2" pitchFamily="18" charset="2"/>
              <a:buChar char=""/>
            </a:pPr>
            <a:endParaRPr lang="en-US">
              <a:solidFill>
                <a:schemeClr val="tx1"/>
              </a:solidFill>
            </a:endParaRPr>
          </a:p>
          <a:p>
            <a:pPr indent="-182880">
              <a:buClr>
                <a:srgbClr val="06DFFC"/>
              </a:buClr>
              <a:buFont typeface="Wingdings 2" pitchFamily="18" charset="2"/>
              <a:buChar char=""/>
            </a:pP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8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62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Rectangle 64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93" name="Rectangle 66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6" descr="A screenshot of a web page&#10;&#10;Description automatically generated">
            <a:extLst>
              <a:ext uri="{FF2B5EF4-FFF2-40B4-BE49-F238E27FC236}">
                <a16:creationId xmlns:a16="http://schemas.microsoft.com/office/drawing/2014/main" id="{853C72F6-7E21-AD68-8C02-FF82F689A4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4A2CD4-732A-43E4-BCB9-CBA2055E0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810" y="2175467"/>
            <a:ext cx="7315200" cy="357156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1" spc="-100"/>
              <a:t>NICHIDUTA.RO</a:t>
            </a:r>
            <a:r>
              <a:rPr lang="en-US" sz="4600" spc="-100"/>
              <a:t> este un magazin online destinat copiilor cu produse pentru copii , bebelusi , gravide , jucarii si alimentatie copii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5A49C-96F4-440D-B89E-A0AE94F70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9268" y="6356350"/>
            <a:ext cx="59115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sz="11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MY AUTOMATION FRAMEWORK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39FA3-9AE3-4689-A469-B7D2DFCCC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A49DFD55-3C28-40EF-9E31-A92D2E4017FF}" type="slidenum">
              <a:rPr lang="en-US" sz="1200">
                <a:solidFill>
                  <a:schemeClr val="tx1"/>
                </a:solidFill>
              </a:rPr>
              <a:pPr defTabSz="457200">
                <a:spcAft>
                  <a:spcPts val="600"/>
                </a:spcAft>
              </a:pPr>
              <a:t>5</a:t>
            </a:fld>
            <a:endParaRPr lang="en-US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379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Rectangle 128">
            <a:extLst>
              <a:ext uri="{FF2B5EF4-FFF2-40B4-BE49-F238E27FC236}">
                <a16:creationId xmlns:a16="http://schemas.microsoft.com/office/drawing/2014/main" id="{00FB4B3A-8256-4E39-8994-77FD8A91D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" name="Rectangle 130">
            <a:extLst>
              <a:ext uri="{FF2B5EF4-FFF2-40B4-BE49-F238E27FC236}">
                <a16:creationId xmlns:a16="http://schemas.microsoft.com/office/drawing/2014/main" id="{9EBF008B-88F3-472A-BA96-CD0281B6C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0" name="Picture 30" descr="A screenshot of a computer&#10;&#10;Description automatically generated">
            <a:extLst>
              <a:ext uri="{FF2B5EF4-FFF2-40B4-BE49-F238E27FC236}">
                <a16:creationId xmlns:a16="http://schemas.microsoft.com/office/drawing/2014/main" id="{A0725426-CE2B-7C00-184D-2A545B1D9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78" r="8360" b="33444"/>
          <a:stretch/>
        </p:blipFill>
        <p:spPr>
          <a:xfrm>
            <a:off x="20" y="-488819"/>
            <a:ext cx="12304495" cy="7362828"/>
          </a:xfrm>
          <a:prstGeom prst="rect">
            <a:avLst/>
          </a:prstGeom>
        </p:spPr>
      </p:pic>
      <p:sp>
        <p:nvSpPr>
          <p:cNvPr id="159" name="Rectangle 132">
            <a:extLst>
              <a:ext uri="{FF2B5EF4-FFF2-40B4-BE49-F238E27FC236}">
                <a16:creationId xmlns:a16="http://schemas.microsoft.com/office/drawing/2014/main" id="{8DFFECBC-3365-4A8E-B5C9-F04909FEC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3"/>
            <a:ext cx="4642228" cy="533095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DD0E59-4C68-4F87-9821-23C69713D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>
                <a:solidFill>
                  <a:schemeClr val="tx1"/>
                </a:solidFill>
              </a:rPr>
              <a:t>MY FRAMEWORK T_Case_1</a:t>
            </a:r>
          </a:p>
          <a:p>
            <a:endParaRPr lang="en-US" sz="3100">
              <a:solidFill>
                <a:schemeClr val="tx1"/>
              </a:solidFill>
            </a:endParaRPr>
          </a:p>
          <a:p>
            <a:endParaRPr lang="en-US" sz="310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4D0EAA-C716-1A89-CA91-DD5FE2E05D16}"/>
              </a:ext>
            </a:extLst>
          </p:cNvPr>
          <p:cNvSpPr txBox="1"/>
          <p:nvPr/>
        </p:nvSpPr>
        <p:spPr>
          <a:xfrm>
            <a:off x="289249" y="2510395"/>
            <a:ext cx="4016116" cy="327458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182880">
              <a:lnSpc>
                <a:spcPct val="90000"/>
              </a:lnSpc>
              <a:spcAft>
                <a:spcPts val="600"/>
              </a:spcAft>
              <a:buClr>
                <a:srgbClr val="FD2A7A"/>
              </a:buClr>
              <a:buFont typeface="Wingdings 2" pitchFamily="18" charset="2"/>
              <a:buChar char=""/>
            </a:pPr>
            <a:r>
              <a:rPr lang="en-US" sz="1500"/>
              <a:t>Case 1 : Utilizatorul verifica daca se poate loga si apoi deloga.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rgbClr val="FD2A7A"/>
              </a:buClr>
              <a:buFont typeface="Wingdings 2" pitchFamily="18" charset="2"/>
              <a:buChar char=""/>
            </a:pPr>
            <a:r>
              <a:rPr lang="en-US" sz="1500" dirty="0"/>
              <a:t>Se </a:t>
            </a:r>
            <a:r>
              <a:rPr lang="en-US" sz="1500"/>
              <a:t>deschide</a:t>
            </a:r>
            <a:r>
              <a:rPr lang="en-US" sz="1500" dirty="0"/>
              <a:t> site-</a:t>
            </a:r>
            <a:r>
              <a:rPr lang="en-US" sz="1500"/>
              <a:t>ul</a:t>
            </a:r>
            <a:r>
              <a:rPr lang="en-US" sz="1500" dirty="0"/>
              <a:t> ​</a:t>
            </a:r>
          </a:p>
          <a:p>
            <a:pPr indent="-182880">
              <a:lnSpc>
                <a:spcPct val="90000"/>
              </a:lnSpc>
              <a:spcAft>
                <a:spcPts val="600"/>
              </a:spcAft>
              <a:buClr>
                <a:srgbClr val="FD2A7A"/>
              </a:buClr>
              <a:buFont typeface="Wingdings 2" pitchFamily="18" charset="2"/>
              <a:buChar char=""/>
            </a:pPr>
            <a:r>
              <a:rPr lang="en-US" sz="1500" dirty="0"/>
              <a:t> https://www.nichiduta.ro/ ; Se da click pe account button , </a:t>
            </a:r>
            <a:r>
              <a:rPr lang="en-US" sz="1500"/>
              <a:t>apoi</a:t>
            </a:r>
            <a:r>
              <a:rPr lang="en-US" sz="1500" dirty="0"/>
              <a:t> pe </a:t>
            </a:r>
            <a:r>
              <a:rPr lang="en-US" sz="1500"/>
              <a:t>buttonul</a:t>
            </a:r>
            <a:r>
              <a:rPr lang="en-US" sz="1500" dirty="0"/>
              <a:t> 'INTRA IN CONT' ; Se </a:t>
            </a:r>
            <a:r>
              <a:rPr lang="en-US" sz="1500"/>
              <a:t>introduc</a:t>
            </a:r>
            <a:r>
              <a:rPr lang="en-US" sz="1500" dirty="0"/>
              <a:t> </a:t>
            </a:r>
            <a:r>
              <a:rPr lang="en-US" sz="1500"/>
              <a:t>mailul</a:t>
            </a:r>
            <a:r>
              <a:rPr lang="en-US" sz="1500" dirty="0"/>
              <a:t> </a:t>
            </a:r>
            <a:r>
              <a:rPr lang="en-US" sz="1500"/>
              <a:t>si</a:t>
            </a:r>
            <a:r>
              <a:rPr lang="en-US" sz="1500" dirty="0"/>
              <a:t> </a:t>
            </a:r>
            <a:r>
              <a:rPr lang="en-US" sz="1500"/>
              <a:t>parola</a:t>
            </a:r>
            <a:r>
              <a:rPr lang="en-US" sz="1500" dirty="0"/>
              <a:t> , </a:t>
            </a:r>
            <a:r>
              <a:rPr lang="en-US" sz="1500"/>
              <a:t>apoi</a:t>
            </a:r>
            <a:r>
              <a:rPr lang="en-US" sz="1500" dirty="0"/>
              <a:t> se </a:t>
            </a:r>
            <a:r>
              <a:rPr lang="en-US" sz="1500"/>
              <a:t>apasa</a:t>
            </a:r>
            <a:r>
              <a:rPr lang="en-US" sz="1500" dirty="0"/>
              <a:t> </a:t>
            </a:r>
            <a:r>
              <a:rPr lang="en-US" sz="1500"/>
              <a:t>butonul</a:t>
            </a:r>
            <a:r>
              <a:rPr lang="en-US" sz="1500" dirty="0"/>
              <a:t> 'Intra in </a:t>
            </a:r>
            <a:r>
              <a:rPr lang="en-US" sz="1500"/>
              <a:t>cont</a:t>
            </a:r>
            <a:r>
              <a:rPr lang="en-US" sz="1500" dirty="0"/>
              <a:t>' ; </a:t>
            </a:r>
            <a:r>
              <a:rPr lang="en-US" sz="1500"/>
              <a:t>Acum</a:t>
            </a:r>
            <a:r>
              <a:rPr lang="en-US" sz="1500" dirty="0"/>
              <a:t> </a:t>
            </a:r>
            <a:r>
              <a:rPr lang="en-US" sz="1500"/>
              <a:t>utilizatorul</a:t>
            </a:r>
            <a:r>
              <a:rPr lang="en-US" sz="1500" dirty="0"/>
              <a:t> </a:t>
            </a:r>
            <a:r>
              <a:rPr lang="en-US" sz="1500"/>
              <a:t>este</a:t>
            </a:r>
            <a:r>
              <a:rPr lang="en-US" sz="1500" dirty="0"/>
              <a:t> </a:t>
            </a:r>
            <a:r>
              <a:rPr lang="en-US" sz="1500"/>
              <a:t>logat</a:t>
            </a:r>
            <a:r>
              <a:rPr lang="en-US" sz="1500" dirty="0"/>
              <a:t> , </a:t>
            </a:r>
            <a:r>
              <a:rPr lang="en-US" sz="1500"/>
              <a:t>si</a:t>
            </a:r>
            <a:r>
              <a:rPr lang="en-US" sz="1500" dirty="0"/>
              <a:t> </a:t>
            </a:r>
            <a:r>
              <a:rPr lang="en-US" sz="1500"/>
              <a:t>pentru</a:t>
            </a:r>
            <a:r>
              <a:rPr lang="en-US" sz="1500" dirty="0"/>
              <a:t> a se </a:t>
            </a:r>
            <a:r>
              <a:rPr lang="en-US" sz="1500"/>
              <a:t>deloga</a:t>
            </a:r>
            <a:r>
              <a:rPr lang="en-US" sz="1500" dirty="0"/>
              <a:t> se </a:t>
            </a:r>
            <a:r>
              <a:rPr lang="en-US" sz="1500"/>
              <a:t>apasa</a:t>
            </a:r>
            <a:r>
              <a:rPr lang="en-US" sz="1500" dirty="0"/>
              <a:t> din </a:t>
            </a:r>
            <a:r>
              <a:rPr lang="en-US" sz="1500"/>
              <a:t>nou</a:t>
            </a:r>
            <a:r>
              <a:rPr lang="en-US" sz="1500" dirty="0"/>
              <a:t> pe account button , </a:t>
            </a:r>
            <a:r>
              <a:rPr lang="en-US" sz="1500"/>
              <a:t>iar</a:t>
            </a:r>
            <a:r>
              <a:rPr lang="en-US" sz="1500" dirty="0"/>
              <a:t> </a:t>
            </a:r>
            <a:r>
              <a:rPr lang="en-US" sz="1500"/>
              <a:t>atunci</a:t>
            </a:r>
            <a:r>
              <a:rPr lang="en-US" sz="1500" dirty="0"/>
              <a:t> cand </a:t>
            </a:r>
            <a:r>
              <a:rPr lang="en-US" sz="1500"/>
              <a:t>acesta</a:t>
            </a:r>
            <a:r>
              <a:rPr lang="en-US" sz="1500" dirty="0"/>
              <a:t> </a:t>
            </a:r>
            <a:r>
              <a:rPr lang="en-US" sz="1500"/>
              <a:t>este</a:t>
            </a:r>
            <a:r>
              <a:rPr lang="en-US" sz="1500" dirty="0"/>
              <a:t> </a:t>
            </a:r>
            <a:r>
              <a:rPr lang="en-US" sz="1500"/>
              <a:t>vizibil</a:t>
            </a:r>
            <a:r>
              <a:rPr lang="en-US" sz="1500" dirty="0"/>
              <a:t> pe 'logout'.</a:t>
            </a:r>
          </a:p>
        </p:txBody>
      </p:sp>
      <p:sp>
        <p:nvSpPr>
          <p:cNvPr id="57" name="Footer Placeholder 56">
            <a:extLst>
              <a:ext uri="{FF2B5EF4-FFF2-40B4-BE49-F238E27FC236}">
                <a16:creationId xmlns:a16="http://schemas.microsoft.com/office/drawing/2014/main" id="{3A38BE84-957B-46B9-A315-4B5064DFF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9268" y="6356350"/>
            <a:ext cx="59115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MY AUTOMATION FRAMEWORK</a:t>
            </a:r>
          </a:p>
        </p:txBody>
      </p:sp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E1900601-8B04-4FF3-B06F-6BEFAC65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A49DFD55-3C28-40EF-9E31-A92D2E4017FF}" type="slidenum">
              <a:rPr lang="en-US">
                <a:solidFill>
                  <a:srgbClr val="FFFFFF"/>
                </a:solidFill>
              </a:rPr>
              <a:pPr defTabSz="457200"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5079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77">
            <a:extLst>
              <a:ext uri="{FF2B5EF4-FFF2-40B4-BE49-F238E27FC236}">
                <a16:creationId xmlns:a16="http://schemas.microsoft.com/office/drawing/2014/main" id="{00FB4B3A-8256-4E39-8994-77FD8A91D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" name="Rectangle 79">
            <a:extLst>
              <a:ext uri="{FF2B5EF4-FFF2-40B4-BE49-F238E27FC236}">
                <a16:creationId xmlns:a16="http://schemas.microsoft.com/office/drawing/2014/main" id="{9EBF008B-88F3-472A-BA96-CD0281B6C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97D2406-51A8-E7E8-BAC1-B7AA8D51AA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10" r="9171" b="33491"/>
          <a:stretch/>
        </p:blipFill>
        <p:spPr>
          <a:xfrm>
            <a:off x="20" y="-201273"/>
            <a:ext cx="12209966" cy="7054780"/>
          </a:xfrm>
          <a:prstGeom prst="rect">
            <a:avLst/>
          </a:prstGeom>
        </p:spPr>
      </p:pic>
      <p:sp>
        <p:nvSpPr>
          <p:cNvPr id="88" name="Rectangle 81">
            <a:extLst>
              <a:ext uri="{FF2B5EF4-FFF2-40B4-BE49-F238E27FC236}">
                <a16:creationId xmlns:a16="http://schemas.microsoft.com/office/drawing/2014/main" id="{8DFFECBC-3365-4A8E-B5C9-F04909FEC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3"/>
            <a:ext cx="4642228" cy="533095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D9D3CBB-9E98-6903-5CC4-CAA6B7E1C192}"/>
              </a:ext>
            </a:extLst>
          </p:cNvPr>
          <p:cNvSpPr txBox="1">
            <a:spLocks/>
          </p:cNvSpPr>
          <p:nvPr/>
        </p:nvSpPr>
        <p:spPr>
          <a:xfrm>
            <a:off x="289249" y="1123837"/>
            <a:ext cx="4016116" cy="1255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3600" spc="-60" dirty="0"/>
              <a:t>MY </a:t>
            </a:r>
            <a:r>
              <a:rPr lang="en-US" sz="3600" spc="-60" dirty="0" err="1"/>
              <a:t>FRAMEWOrK</a:t>
            </a:r>
          </a:p>
          <a:p>
            <a:pPr algn="l">
              <a:spcAft>
                <a:spcPts val="600"/>
              </a:spcAft>
            </a:pPr>
            <a:r>
              <a:rPr lang="en-US" sz="3600" b="1" spc="-60"/>
              <a:t>T_Case_2</a:t>
            </a:r>
            <a:r>
              <a:rPr lang="en-US" sz="3600" spc="-60"/>
              <a:t>  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5EC2F6C-ACD5-FDA3-B8AC-AFA85A5EA484}"/>
              </a:ext>
            </a:extLst>
          </p:cNvPr>
          <p:cNvSpPr txBox="1"/>
          <p:nvPr/>
        </p:nvSpPr>
        <p:spPr>
          <a:xfrm>
            <a:off x="289249" y="2510395"/>
            <a:ext cx="4016116" cy="327458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182880">
              <a:lnSpc>
                <a:spcPct val="90000"/>
              </a:lnSpc>
              <a:spcAft>
                <a:spcPts val="600"/>
              </a:spcAft>
              <a:buClr>
                <a:srgbClr val="FD4212"/>
              </a:buClr>
              <a:buFont typeface="Wingdings 2" pitchFamily="18" charset="2"/>
              <a:buChar char=""/>
            </a:pPr>
            <a:r>
              <a:rPr lang="en-US" b="1"/>
              <a:t>Case 2 : Utilizatorul verifica daca poate cauta anumite produse si daca toate paginile si butoanele sunt functionale.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908AF9-2A07-4B50-BC13-471792106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A49DFD55-3C28-40EF-9E31-A92D2E4017FF}" type="slidenum">
              <a:rPr lang="en-US" sz="1200">
                <a:solidFill>
                  <a:srgbClr val="FFFFFF"/>
                </a:solidFill>
              </a:rPr>
              <a:pPr defTabSz="457200">
                <a:spcAft>
                  <a:spcPts val="600"/>
                </a:spcAft>
              </a:pPr>
              <a:t>7</a:t>
            </a:fld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E14FC3E-6CDA-7187-08AA-1D7FB6C04636}"/>
              </a:ext>
            </a:extLst>
          </p:cNvPr>
          <p:cNvSpPr txBox="1"/>
          <p:nvPr/>
        </p:nvSpPr>
        <p:spPr>
          <a:xfrm>
            <a:off x="474688" y="1773835"/>
            <a:ext cx="2743200" cy="7232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endParaRPr lang="en-US" b="1">
              <a:latin typeface="Calibri Light"/>
              <a:ea typeface="Calibri Light"/>
              <a:cs typeface="Calibri Light"/>
            </a:endParaRPr>
          </a:p>
          <a:p>
            <a:pPr algn="l"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85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58">
            <a:extLst>
              <a:ext uri="{FF2B5EF4-FFF2-40B4-BE49-F238E27FC236}">
                <a16:creationId xmlns:a16="http://schemas.microsoft.com/office/drawing/2014/main" id="{BA863124-0EB2-45B7-B5E6-9F5E5C22C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30" descr="A screenshot of a computer&#10;&#10;Description automatically generated">
            <a:extLst>
              <a:ext uri="{FF2B5EF4-FFF2-40B4-BE49-F238E27FC236}">
                <a16:creationId xmlns:a16="http://schemas.microsoft.com/office/drawing/2014/main" id="{F1F18DDE-78C6-2619-3F3C-39F50EEAB0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33"/>
          <a:stretch/>
        </p:blipFill>
        <p:spPr>
          <a:xfrm>
            <a:off x="-3515" y="1107070"/>
            <a:ext cx="6867283" cy="4994150"/>
          </a:xfrm>
          <a:prstGeom prst="rect">
            <a:avLst/>
          </a:prstGeom>
        </p:spPr>
      </p:pic>
      <p:cxnSp>
        <p:nvCxnSpPr>
          <p:cNvPr id="70" name="Straight Connector 60">
            <a:extLst>
              <a:ext uri="{FF2B5EF4-FFF2-40B4-BE49-F238E27FC236}">
                <a16:creationId xmlns:a16="http://schemas.microsoft.com/office/drawing/2014/main" id="{6ED21F3D-D181-42CC-9BDC-972B9FB16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16710" y="1643605"/>
            <a:ext cx="0" cy="3611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19B4AF8-7E1A-761D-4F02-E4E08842B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559" y="1106725"/>
            <a:ext cx="4886438" cy="5138611"/>
          </a:xfrm>
          <a:prstGeom prst="rect">
            <a:avLst/>
          </a:prstGeom>
        </p:spPr>
      </p:pic>
      <p:sp>
        <p:nvSpPr>
          <p:cNvPr id="71" name="Rectangle 62">
            <a:extLst>
              <a:ext uri="{FF2B5EF4-FFF2-40B4-BE49-F238E27FC236}">
                <a16:creationId xmlns:a16="http://schemas.microsoft.com/office/drawing/2014/main" id="{AFBD2F30-61F9-4E98-AB48-A22FBAF3B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466" y="6356350"/>
            <a:ext cx="59115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sz="1100" kern="1200">
                <a:solidFill>
                  <a:srgbClr val="7F7F7F"/>
                </a:solidFill>
                <a:latin typeface="+mn-lt"/>
                <a:ea typeface="+mn-ea"/>
                <a:cs typeface="+mn-cs"/>
              </a:rPr>
              <a:t>MY AUTOMATION FRAMEWORK –TEST CASE 2 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A49DFD55-3C28-40EF-9E31-A92D2E4017FF}" type="slidenum">
              <a:rPr lang="en-US" sz="12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 defTabSz="457200">
                <a:spcAft>
                  <a:spcPts val="600"/>
                </a:spcAft>
              </a:pPr>
              <a:t>8</a:t>
            </a:fld>
            <a:endParaRPr lang="en-US" sz="1200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104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7E13765B-5B35-437C-8C73-068F9E7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66D83FA-9F35-4148-88C8-C839FF5B1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197A35A4-4B10-4D69-9095-61912611B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06AB9D8E-D982-5D9B-D08E-D0365E1CFD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7" t="11702" r="6907" b="-355"/>
          <a:stretch/>
        </p:blipFill>
        <p:spPr>
          <a:xfrm>
            <a:off x="20" y="-330669"/>
            <a:ext cx="12406898" cy="7201353"/>
          </a:xfrm>
          <a:custGeom>
            <a:avLst/>
            <a:gdLst/>
            <a:ahLst/>
            <a:cxnLst/>
            <a:rect l="l" t="t" r="r" b="b"/>
            <a:pathLst>
              <a:path w="7534654" h="6857999">
                <a:moveTo>
                  <a:pt x="0" y="0"/>
                </a:moveTo>
                <a:lnTo>
                  <a:pt x="7534654" y="0"/>
                </a:lnTo>
                <a:lnTo>
                  <a:pt x="7534654" y="3429000"/>
                </a:lnTo>
                <a:lnTo>
                  <a:pt x="5516879" y="3429000"/>
                </a:lnTo>
                <a:lnTo>
                  <a:pt x="551687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821C227B-8D03-4140-A185-6F451223A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8FC28-E0BD-4387-B8BE-9965D1A5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8" y="1294270"/>
            <a:ext cx="3735764" cy="264301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492"/>
              </a:spcAft>
            </a:pPr>
            <a:r>
              <a:rPr lang="en-US" sz="2000" cap="all" dirty="0">
                <a:solidFill>
                  <a:schemeClr val="bg1"/>
                </a:solidFill>
                <a:latin typeface="Tenorite"/>
              </a:rPr>
              <a:t>MY FRAMEWORK</a:t>
            </a:r>
            <a:endParaRPr lang="en-US" sz="2000">
              <a:solidFill>
                <a:schemeClr val="bg1"/>
              </a:solidFill>
              <a:latin typeface="Tenorite"/>
            </a:endParaRPr>
          </a:p>
          <a:p>
            <a:pPr marL="285750" indent="-149860">
              <a:spcAft>
                <a:spcPts val="492"/>
              </a:spcAft>
            </a:pP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T_CASE_3</a:t>
            </a:r>
            <a:r>
              <a:rPr lang="en-US" sz="2000" cap="all" dirty="0">
                <a:solidFill>
                  <a:schemeClr val="bg1"/>
                </a:solidFill>
                <a:latin typeface="Tenorite"/>
              </a:rPr>
              <a:t> </a:t>
            </a:r>
            <a:br>
              <a:rPr lang="en-US" sz="2000" cap="all" dirty="0">
                <a:latin typeface="Tenorite"/>
              </a:rPr>
            </a:b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Case 3 : </a:t>
            </a:r>
            <a:r>
              <a:rPr lang="en-US" sz="2000" b="1" cap="all" dirty="0" err="1">
                <a:solidFill>
                  <a:schemeClr val="bg1"/>
                </a:solidFill>
                <a:latin typeface="Tenorite"/>
              </a:rPr>
              <a:t>Utilizatorul</a:t>
            </a: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 </a:t>
            </a:r>
            <a:r>
              <a:rPr lang="en-US" sz="2000" b="1" cap="all" dirty="0" err="1">
                <a:solidFill>
                  <a:schemeClr val="bg1"/>
                </a:solidFill>
                <a:latin typeface="Tenorite"/>
              </a:rPr>
              <a:t>verifica</a:t>
            </a: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 </a:t>
            </a:r>
            <a:r>
              <a:rPr lang="en-US" sz="2000" b="1" cap="all" dirty="0" err="1">
                <a:solidFill>
                  <a:schemeClr val="bg1"/>
                </a:solidFill>
                <a:latin typeface="Tenorite"/>
              </a:rPr>
              <a:t>daca</a:t>
            </a: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 </a:t>
            </a:r>
            <a:r>
              <a:rPr lang="en-US" sz="2000" b="1" cap="all" dirty="0" err="1">
                <a:solidFill>
                  <a:schemeClr val="bg1"/>
                </a:solidFill>
                <a:latin typeface="Tenorite"/>
              </a:rPr>
              <a:t>poate</a:t>
            </a: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 </a:t>
            </a:r>
            <a:r>
              <a:rPr lang="en-US" sz="2000" b="1" cap="all" dirty="0" err="1">
                <a:solidFill>
                  <a:schemeClr val="bg1"/>
                </a:solidFill>
                <a:latin typeface="Tenorite"/>
              </a:rPr>
              <a:t>adauga</a:t>
            </a: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 </a:t>
            </a:r>
            <a:r>
              <a:rPr lang="en-US" sz="2000" b="1" cap="all" dirty="0" err="1">
                <a:solidFill>
                  <a:schemeClr val="bg1"/>
                </a:solidFill>
                <a:latin typeface="Tenorite"/>
              </a:rPr>
              <a:t>si</a:t>
            </a: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 </a:t>
            </a:r>
            <a:r>
              <a:rPr lang="en-US" sz="2000" b="1" cap="all" dirty="0" err="1">
                <a:solidFill>
                  <a:schemeClr val="bg1"/>
                </a:solidFill>
                <a:latin typeface="Tenorite"/>
              </a:rPr>
              <a:t>sterge</a:t>
            </a: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    </a:t>
            </a:r>
            <a:r>
              <a:rPr lang="en-US" sz="2000" b="1" cap="all" dirty="0" err="1">
                <a:solidFill>
                  <a:schemeClr val="bg1"/>
                </a:solidFill>
                <a:latin typeface="Tenorite"/>
              </a:rPr>
              <a:t>produse</a:t>
            </a:r>
            <a:r>
              <a:rPr lang="en-US" sz="2000" b="1" cap="all" dirty="0">
                <a:solidFill>
                  <a:schemeClr val="bg1"/>
                </a:solidFill>
                <a:latin typeface="Tenorite"/>
              </a:rPr>
              <a:t> in  cos.</a:t>
            </a:r>
            <a:endParaRPr lang="en-US" sz="2000" cap="all">
              <a:solidFill>
                <a:schemeClr val="bg1"/>
              </a:solidFill>
              <a:latin typeface="Tenorite"/>
            </a:endParaRPr>
          </a:p>
          <a:p>
            <a:pPr>
              <a:spcAft>
                <a:spcPts val="492"/>
              </a:spcAft>
            </a:pPr>
            <a:endParaRPr lang="en-US" sz="2000" cap="all" dirty="0">
              <a:solidFill>
                <a:schemeClr val="bg1"/>
              </a:solidFill>
              <a:latin typeface="Tenorite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8313-9270-4128-8674-3A3E42B8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A49DFD55-3C28-40EF-9E31-A92D2E4017FF}" type="slidenum">
              <a:rPr lang="en-US">
                <a:solidFill>
                  <a:srgbClr val="FFFFFF"/>
                </a:solidFill>
              </a:rPr>
              <a:pPr defTabSz="457200"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86162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D5826B4-4DD2-4A9B-8D6D-E91CF9C231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C7F809-A434-4A8D-A127-1C50C2DB389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E6D46A9-546C-41BF-AD42-1028CBA398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441</Words>
  <Application>Microsoft Office PowerPoint</Application>
  <PresentationFormat>Widescreen</PresentationFormat>
  <Paragraphs>134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Frame</vt:lpstr>
      <vt:lpstr>My automation  framework </vt:lpstr>
      <vt:lpstr>CUPRINS</vt:lpstr>
      <vt:lpstr>INTRODUCERE</vt:lpstr>
      <vt:lpstr>TEST CASE-URI </vt:lpstr>
      <vt:lpstr>NICHIDUTA.RO este un magazin online destinat copiilor cu produse pentru copii , bebelusi , gravide , jucarii si alimentatie copii</vt:lpstr>
      <vt:lpstr>MY FRAMEWORK T_Case_1  </vt:lpstr>
      <vt:lpstr>PowerPoint Presentation</vt:lpstr>
      <vt:lpstr>PowerPoint Presentation</vt:lpstr>
      <vt:lpstr>MY FRAMEWORK T_CASE_3  Case 3 : Utilizatorul verifica daca poate adauga si sterge    produse in  cos. </vt:lpstr>
      <vt:lpstr>MY FRAMEWORK T_CASE_4  Case 4  : Utilizatorul verifica daca poate adauga PRODUSE  IN WISHLIST PENTRU A LE ADAUGA MAI TARZIU IN COS. </vt:lpstr>
      <vt:lpstr>MY FRAMEWORK T_CASE_5 Case 5  : Utilizatorul verifica daca OPTIUNEA DE FILTRARE A REZULTATELOR CAUTARII FUNCTIONEAZA CORESPUNZATOR.. 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lastModifiedBy/>
  <cp:revision>886</cp:revision>
  <dcterms:created xsi:type="dcterms:W3CDTF">2023-07-13T12:14:41Z</dcterms:created>
  <dcterms:modified xsi:type="dcterms:W3CDTF">2023-07-14T12:28:50Z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